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33"/>
  </p:notesMasterIdLst>
  <p:sldIdLst>
    <p:sldId id="266" r:id="rId5"/>
    <p:sldId id="267" r:id="rId6"/>
    <p:sldId id="270" r:id="rId7"/>
    <p:sldId id="269" r:id="rId8"/>
    <p:sldId id="275" r:id="rId9"/>
    <p:sldId id="276" r:id="rId10"/>
    <p:sldId id="271" r:id="rId11"/>
    <p:sldId id="272" r:id="rId12"/>
    <p:sldId id="273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8" r:id="rId23"/>
    <p:sldId id="290" r:id="rId24"/>
    <p:sldId id="291" r:id="rId25"/>
    <p:sldId id="296" r:id="rId26"/>
    <p:sldId id="292" r:id="rId27"/>
    <p:sldId id="297" r:id="rId28"/>
    <p:sldId id="293" r:id="rId29"/>
    <p:sldId id="294" r:id="rId30"/>
    <p:sldId id="295" r:id="rId31"/>
    <p:sldId id="298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7D99"/>
    <a:srgbClr val="E4ECF1"/>
    <a:srgbClr val="00B0F0"/>
    <a:srgbClr val="E28939"/>
    <a:srgbClr val="FFFFCC"/>
    <a:srgbClr val="E9C77B"/>
    <a:srgbClr val="404040"/>
    <a:srgbClr val="3C4E71"/>
    <a:srgbClr val="FF0000"/>
    <a:srgbClr val="F0D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4540" y="4315535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FFFF"/>
                </a:solidFill>
              </a:rPr>
              <a:t>Levels of security for webapps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1733" y="5592344"/>
            <a:ext cx="5268177" cy="531866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 smtClean="0">
                <a:solidFill>
                  <a:srgbClr val="FFFFFF"/>
                </a:solidFill>
              </a:rPr>
              <a:t>By Jasveer Singh &amp; Parshant Khichi</a:t>
            </a: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552450"/>
            <a:ext cx="9601200" cy="1485900"/>
          </a:xfrm>
        </p:spPr>
        <p:txBody>
          <a:bodyPr/>
          <a:lstStyle/>
          <a:p>
            <a:r>
              <a:rPr lang="en-US" dirty="0" smtClean="0"/>
              <a:t>Level 3</a:t>
            </a: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sz="4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Hashing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54701" y="4009762"/>
            <a:ext cx="1892968" cy="149191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Password</a:t>
            </a:r>
            <a:endParaRPr lang="en-US" sz="2800" b="1" dirty="0"/>
          </a:p>
        </p:txBody>
      </p:sp>
      <p:sp>
        <p:nvSpPr>
          <p:cNvPr id="5" name="Rectangle 4"/>
          <p:cNvSpPr/>
          <p:nvPr/>
        </p:nvSpPr>
        <p:spPr>
          <a:xfrm>
            <a:off x="8525616" y="4009762"/>
            <a:ext cx="1892968" cy="149191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Hash</a:t>
            </a:r>
            <a:endParaRPr lang="en-US" sz="2800" b="1" dirty="0"/>
          </a:p>
        </p:txBody>
      </p:sp>
      <p:sp>
        <p:nvSpPr>
          <p:cNvPr id="7" name="Right Arrow 6"/>
          <p:cNvSpPr/>
          <p:nvPr/>
        </p:nvSpPr>
        <p:spPr>
          <a:xfrm>
            <a:off x="4410923" y="4625091"/>
            <a:ext cx="3351439" cy="261257"/>
          </a:xfrm>
          <a:prstGeom prst="rightArrow">
            <a:avLst>
              <a:gd name="adj1" fmla="val 50000"/>
              <a:gd name="adj2" fmla="val 9830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159391" y="3932018"/>
            <a:ext cx="16726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 smtClean="0"/>
              <a:t>Hash</a:t>
            </a:r>
          </a:p>
          <a:p>
            <a:pPr algn="ctr">
              <a:lnSpc>
                <a:spcPct val="150000"/>
              </a:lnSpc>
            </a:pPr>
            <a:r>
              <a:rPr lang="en-US" sz="3200" dirty="0" smtClean="0"/>
              <a:t>Function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412684" y="2300938"/>
            <a:ext cx="105589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Hashing</a:t>
            </a:r>
            <a:r>
              <a:rPr lang="en-US" sz="2800" dirty="0"/>
              <a:t> is simply passing some data through a formula that produces a result, called a </a:t>
            </a:r>
            <a:r>
              <a:rPr lang="en-US" sz="2800" b="1" dirty="0"/>
              <a:t>hash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73444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754701" y="4009762"/>
            <a:ext cx="1892968" cy="149191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Password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8525616" y="4009762"/>
            <a:ext cx="1892968" cy="149191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Hash</a:t>
            </a:r>
            <a:endParaRPr lang="en-US" sz="2800" b="1" dirty="0"/>
          </a:p>
        </p:txBody>
      </p:sp>
      <p:sp>
        <p:nvSpPr>
          <p:cNvPr id="5" name="Right Arrow 4"/>
          <p:cNvSpPr/>
          <p:nvPr/>
        </p:nvSpPr>
        <p:spPr>
          <a:xfrm rot="10800000">
            <a:off x="4410923" y="4625091"/>
            <a:ext cx="3351439" cy="261257"/>
          </a:xfrm>
          <a:prstGeom prst="rightArrow">
            <a:avLst>
              <a:gd name="adj1" fmla="val 50000"/>
              <a:gd name="adj2" fmla="val 9830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635034" y="3932018"/>
            <a:ext cx="16726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 smtClean="0"/>
              <a:t>Hash</a:t>
            </a:r>
          </a:p>
          <a:p>
            <a:pPr algn="ctr">
              <a:lnSpc>
                <a:spcPct val="150000"/>
              </a:lnSpc>
            </a:pPr>
            <a:r>
              <a:rPr lang="en-US" sz="3200" dirty="0" smtClean="0"/>
              <a:t>Function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1754701" y="1921237"/>
            <a:ext cx="84800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 smtClean="0"/>
              <a:t>It is almost impossible to reverse this process.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 smtClean="0"/>
              <a:t>For each different string a unique hash is generated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922" y="4122748"/>
            <a:ext cx="1248228" cy="152720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Level</a:t>
            </a:r>
            <a:r>
              <a:rPr lang="en-US" sz="3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3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822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371600" y="3780002"/>
            <a:ext cx="2120613" cy="149191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Registration Password</a:t>
            </a:r>
            <a:endParaRPr lang="en-US" sz="2800" b="1" dirty="0"/>
          </a:p>
        </p:txBody>
      </p:sp>
      <p:sp>
        <p:nvSpPr>
          <p:cNvPr id="24" name="Right Arrow 23"/>
          <p:cNvSpPr/>
          <p:nvPr/>
        </p:nvSpPr>
        <p:spPr>
          <a:xfrm rot="19880556">
            <a:off x="8687241" y="4091218"/>
            <a:ext cx="1259269" cy="214777"/>
          </a:xfrm>
          <a:prstGeom prst="rightArrow">
            <a:avLst>
              <a:gd name="adj1" fmla="val 28072"/>
              <a:gd name="adj2" fmla="val 106883"/>
            </a:avLst>
          </a:prstGeom>
          <a:solidFill>
            <a:srgbClr val="00B0F0"/>
          </a:solidFill>
          <a:ln w="1905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3997175" y="4386275"/>
            <a:ext cx="2602971" cy="208520"/>
          </a:xfrm>
          <a:prstGeom prst="rightArrow">
            <a:avLst>
              <a:gd name="adj1" fmla="val 50000"/>
              <a:gd name="adj2" fmla="val 98307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462343" y="3649305"/>
            <a:ext cx="16726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 smtClean="0"/>
              <a:t>Hash</a:t>
            </a:r>
          </a:p>
          <a:p>
            <a:pPr algn="ctr">
              <a:lnSpc>
                <a:spcPct val="150000"/>
              </a:lnSpc>
            </a:pPr>
            <a:r>
              <a:rPr lang="en-US" sz="3200" dirty="0" smtClean="0"/>
              <a:t>Function</a:t>
            </a:r>
            <a:endParaRPr lang="en-US" sz="3200" dirty="0"/>
          </a:p>
        </p:txBody>
      </p:sp>
      <p:sp>
        <p:nvSpPr>
          <p:cNvPr id="16" name="Can 15"/>
          <p:cNvSpPr/>
          <p:nvPr/>
        </p:nvSpPr>
        <p:spPr>
          <a:xfrm>
            <a:off x="7033799" y="3973368"/>
            <a:ext cx="1775465" cy="825814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Hash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Level</a:t>
            </a:r>
            <a:r>
              <a:rPr lang="en-US" sz="3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3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an 19"/>
          <p:cNvSpPr/>
          <p:nvPr/>
        </p:nvSpPr>
        <p:spPr>
          <a:xfrm>
            <a:off x="9824490" y="4616290"/>
            <a:ext cx="1593669" cy="1135614"/>
          </a:xfrm>
          <a:prstGeom prst="can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an 20"/>
          <p:cNvSpPr/>
          <p:nvPr/>
        </p:nvSpPr>
        <p:spPr>
          <a:xfrm>
            <a:off x="9824491" y="4055978"/>
            <a:ext cx="1593669" cy="1135614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an 21"/>
          <p:cNvSpPr/>
          <p:nvPr/>
        </p:nvSpPr>
        <p:spPr>
          <a:xfrm>
            <a:off x="9824489" y="3494744"/>
            <a:ext cx="1596877" cy="1135614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371600" y="2019274"/>
            <a:ext cx="8588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While registering we’ll store the hash into our database.</a:t>
            </a:r>
          </a:p>
        </p:txBody>
      </p:sp>
    </p:spTree>
    <p:extLst>
      <p:ext uri="{BB962C8B-B14F-4D97-AF65-F5344CB8AC3E}">
        <p14:creationId xmlns:p14="http://schemas.microsoft.com/office/powerpoint/2010/main" val="251597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>
            <a:off x="3997175" y="4386275"/>
            <a:ext cx="2602971" cy="208520"/>
          </a:xfrm>
          <a:prstGeom prst="rightArrow">
            <a:avLst>
              <a:gd name="adj1" fmla="val 50000"/>
              <a:gd name="adj2" fmla="val 983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462343" y="3649305"/>
            <a:ext cx="16726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 smtClean="0"/>
              <a:t>Hash</a:t>
            </a:r>
          </a:p>
          <a:p>
            <a:pPr algn="ctr">
              <a:lnSpc>
                <a:spcPct val="150000"/>
              </a:lnSpc>
            </a:pPr>
            <a:r>
              <a:rPr lang="en-US" sz="3200" dirty="0" smtClean="0"/>
              <a:t>Function</a:t>
            </a:r>
            <a:endParaRPr lang="en-US" sz="3200" dirty="0"/>
          </a:p>
        </p:txBody>
      </p:sp>
      <p:sp>
        <p:nvSpPr>
          <p:cNvPr id="10" name="Can 9"/>
          <p:cNvSpPr/>
          <p:nvPr/>
        </p:nvSpPr>
        <p:spPr>
          <a:xfrm>
            <a:off x="6787056" y="4061475"/>
            <a:ext cx="1775465" cy="825814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Hash</a:t>
            </a:r>
            <a:endParaRPr lang="en-US" sz="2800" dirty="0"/>
          </a:p>
        </p:txBody>
      </p:sp>
      <p:sp>
        <p:nvSpPr>
          <p:cNvPr id="12" name="Rectangle 11"/>
          <p:cNvSpPr/>
          <p:nvPr/>
        </p:nvSpPr>
        <p:spPr>
          <a:xfrm>
            <a:off x="1371600" y="3780002"/>
            <a:ext cx="2120613" cy="149191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Login Password</a:t>
            </a:r>
            <a:endParaRPr lang="en-US" sz="2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305415" y="1727137"/>
            <a:ext cx="1058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While logging in we check if the generated hash matches with the one stored in the database </a:t>
            </a:r>
            <a:endParaRPr lang="en-US" sz="2800" dirty="0"/>
          </a:p>
        </p:txBody>
      </p:sp>
      <p:sp>
        <p:nvSpPr>
          <p:cNvPr id="17" name="Left-Right Arrow 16"/>
          <p:cNvSpPr/>
          <p:nvPr/>
        </p:nvSpPr>
        <p:spPr>
          <a:xfrm rot="19883122">
            <a:off x="8408411" y="4121090"/>
            <a:ext cx="1612373" cy="164936"/>
          </a:xfrm>
          <a:prstGeom prst="leftRightArrow">
            <a:avLst>
              <a:gd name="adj1" fmla="val 50000"/>
              <a:gd name="adj2" fmla="val 129557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Level</a:t>
            </a:r>
            <a:r>
              <a:rPr lang="en-US" sz="3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3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Can 14"/>
          <p:cNvSpPr/>
          <p:nvPr/>
        </p:nvSpPr>
        <p:spPr>
          <a:xfrm>
            <a:off x="9915700" y="4372207"/>
            <a:ext cx="1593669" cy="1135614"/>
          </a:xfrm>
          <a:prstGeom prst="can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/>
          <p:cNvSpPr/>
          <p:nvPr/>
        </p:nvSpPr>
        <p:spPr>
          <a:xfrm>
            <a:off x="9915701" y="3811895"/>
            <a:ext cx="1593669" cy="1135614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/>
          <p:cNvSpPr/>
          <p:nvPr/>
        </p:nvSpPr>
        <p:spPr>
          <a:xfrm>
            <a:off x="9915699" y="3250661"/>
            <a:ext cx="1596877" cy="1135614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79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245" y="1344554"/>
            <a:ext cx="9601200" cy="1485900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md5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371600" y="2213090"/>
            <a:ext cx="103109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</a:t>
            </a:r>
            <a:r>
              <a:rPr lang="en-US" sz="2800" dirty="0" smtClean="0"/>
              <a:t>md5 </a:t>
            </a:r>
            <a:r>
              <a:rPr lang="en-US" sz="2800" dirty="0"/>
              <a:t>message-digest </a:t>
            </a:r>
            <a:r>
              <a:rPr lang="en-US" sz="2800" dirty="0" smtClean="0"/>
              <a:t>algorithm is </a:t>
            </a:r>
            <a:r>
              <a:rPr lang="en-US" sz="2800" dirty="0"/>
              <a:t>widely used hash function producing a 128-bit hash value.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6682" y="3979610"/>
            <a:ext cx="2860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md5(“</a:t>
            </a:r>
            <a:r>
              <a:rPr lang="en-US" sz="2800" dirty="0" smtClean="0">
                <a:solidFill>
                  <a:schemeClr val="accent5">
                    <a:lumMod val="50000"/>
                  </a:schemeClr>
                </a:solidFill>
              </a:rPr>
              <a:t>qwerty</a:t>
            </a:r>
            <a:r>
              <a:rPr lang="en-US" sz="2800" dirty="0" smtClean="0"/>
              <a:t>”)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0" y="5346542"/>
            <a:ext cx="6662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d8578edf8458ce06fbc5bb76a58c5ca4</a:t>
            </a:r>
          </a:p>
        </p:txBody>
      </p:sp>
      <p:sp>
        <p:nvSpPr>
          <p:cNvPr id="6" name="Right Arrow 5"/>
          <p:cNvSpPr/>
          <p:nvPr/>
        </p:nvSpPr>
        <p:spPr>
          <a:xfrm rot="1959610">
            <a:off x="2889160" y="4982355"/>
            <a:ext cx="1481278" cy="200559"/>
          </a:xfrm>
          <a:prstGeom prst="rightArrow">
            <a:avLst>
              <a:gd name="adj1" fmla="val 50000"/>
              <a:gd name="adj2" fmla="val 98307"/>
            </a:avLst>
          </a:prstGeom>
          <a:solidFill>
            <a:srgbClr val="E9C7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Level</a:t>
            </a:r>
            <a:r>
              <a:rPr lang="en-US" sz="3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3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03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Risks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84961"/>
              </p:ext>
            </p:extLst>
          </p:nvPr>
        </p:nvGraphicFramePr>
        <p:xfrm>
          <a:off x="1545772" y="3423920"/>
          <a:ext cx="8294914" cy="2573381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4147457">
                  <a:extLst>
                    <a:ext uri="{9D8B030D-6E8A-4147-A177-3AD203B41FA5}">
                      <a16:colId xmlns:a16="http://schemas.microsoft.com/office/drawing/2014/main" val="3353443014"/>
                    </a:ext>
                  </a:extLst>
                </a:gridCol>
                <a:gridCol w="4147457">
                  <a:extLst>
                    <a:ext uri="{9D8B030D-6E8A-4147-A177-3AD203B41FA5}">
                      <a16:colId xmlns:a16="http://schemas.microsoft.com/office/drawing/2014/main" val="2210789381"/>
                    </a:ext>
                  </a:extLst>
                </a:gridCol>
              </a:tblGrid>
              <a:tr h="50686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Username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Hash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2223500"/>
                  </a:ext>
                </a:extLst>
              </a:tr>
              <a:tr h="51662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tony@gmail.com</a:t>
                      </a:r>
                      <a:endParaRPr lang="en-US" sz="16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d8578edf8458ce06fbc5bb76a58c5ca4</a:t>
                      </a:r>
                      <a:endParaRPr 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43844187"/>
                  </a:ext>
                </a:extLst>
              </a:tr>
              <a:tr h="51662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john@gmail.com</a:t>
                      </a:r>
                      <a:endParaRPr lang="en-US" sz="16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54b024e1f48df56a187ca7047ceb3751</a:t>
                      </a:r>
                      <a:endParaRPr 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92609032"/>
                  </a:ext>
                </a:extLst>
              </a:tr>
              <a:tr h="51662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karan@outlook.com</a:t>
                      </a:r>
                      <a:endParaRPr lang="en-US" sz="16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d8578edf8458ce06fbc5bb76a58c5ca4</a:t>
                      </a:r>
                      <a:endParaRPr 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6709171"/>
                  </a:ext>
                </a:extLst>
              </a:tr>
              <a:tr h="51662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rahul@yahoo.com</a:t>
                      </a:r>
                      <a:endParaRPr lang="en-US" sz="16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d8578edf8458ce06fbc5bb76a58c5ca4</a:t>
                      </a:r>
                      <a:endParaRPr 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30083959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0786136" y="4525944"/>
            <a:ext cx="7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>Same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Elbow Connector 13"/>
          <p:cNvCxnSpPr>
            <a:endCxn id="12" idx="1"/>
          </p:cNvCxnSpPr>
          <p:nvPr/>
        </p:nvCxnSpPr>
        <p:spPr>
          <a:xfrm>
            <a:off x="9840686" y="4178300"/>
            <a:ext cx="945450" cy="532310"/>
          </a:xfrm>
          <a:prstGeom prst="bentConnector3">
            <a:avLst>
              <a:gd name="adj1" fmla="val 50000"/>
            </a:avLst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endCxn id="12" idx="1"/>
          </p:cNvCxnSpPr>
          <p:nvPr/>
        </p:nvCxnSpPr>
        <p:spPr>
          <a:xfrm flipV="1">
            <a:off x="9840686" y="4710610"/>
            <a:ext cx="945450" cy="544016"/>
          </a:xfrm>
          <a:prstGeom prst="bentConnector3">
            <a:avLst>
              <a:gd name="adj1" fmla="val 50000"/>
            </a:avLst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9840686" y="5771357"/>
            <a:ext cx="4727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0313287" y="5254626"/>
            <a:ext cx="0" cy="5167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739118"/>
            <a:ext cx="865163" cy="86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05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 4  </a:t>
            </a:r>
            <a:r>
              <a:rPr lang="en-US" sz="4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- Salting and Hashing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800814" y="4390037"/>
            <a:ext cx="1892968" cy="1491916"/>
          </a:xfrm>
          <a:prstGeom prst="rect">
            <a:avLst/>
          </a:prstGeom>
          <a:solidFill>
            <a:srgbClr val="E289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qwerty</a:t>
            </a:r>
            <a:endParaRPr lang="en-US" sz="2800" b="1" dirty="0"/>
          </a:p>
        </p:txBody>
      </p:sp>
      <p:sp>
        <p:nvSpPr>
          <p:cNvPr id="24" name="Rectangle 23"/>
          <p:cNvSpPr/>
          <p:nvPr/>
        </p:nvSpPr>
        <p:spPr>
          <a:xfrm>
            <a:off x="4840793" y="4390037"/>
            <a:ext cx="1892968" cy="14919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24831</a:t>
            </a:r>
            <a:endParaRPr lang="en-US" sz="2800" b="1" dirty="0"/>
          </a:p>
        </p:txBody>
      </p:sp>
      <p:sp>
        <p:nvSpPr>
          <p:cNvPr id="25" name="Right Arrow 24"/>
          <p:cNvSpPr/>
          <p:nvPr/>
        </p:nvSpPr>
        <p:spPr>
          <a:xfrm>
            <a:off x="7038561" y="5043753"/>
            <a:ext cx="1684421" cy="18448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233655" y="4232731"/>
            <a:ext cx="14036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sz="2400" b="1" dirty="0" smtClean="0"/>
              <a:t>Hash</a:t>
            </a:r>
            <a:endParaRPr lang="en-US" sz="2400" b="1" dirty="0"/>
          </a:p>
          <a:p>
            <a:pPr algn="ctr"/>
            <a:r>
              <a:rPr lang="en-US" sz="2400" b="1" dirty="0" smtClean="0"/>
              <a:t>function</a:t>
            </a:r>
          </a:p>
        </p:txBody>
      </p:sp>
      <p:sp>
        <p:nvSpPr>
          <p:cNvPr id="27" name="Cross 26"/>
          <p:cNvSpPr/>
          <p:nvPr/>
        </p:nvSpPr>
        <p:spPr>
          <a:xfrm>
            <a:off x="4095768" y="4987141"/>
            <a:ext cx="464288" cy="464288"/>
          </a:xfrm>
          <a:prstGeom prst="plus">
            <a:avLst>
              <a:gd name="adj" fmla="val 447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137234" y="4390037"/>
            <a:ext cx="1892968" cy="149191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Hash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92481" y="2335237"/>
            <a:ext cx="1977662" cy="647114"/>
          </a:xfrm>
          <a:prstGeom prst="roundRect">
            <a:avLst>
              <a:gd name="adj" fmla="val 362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Salting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29822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52620" y="4390037"/>
            <a:ext cx="1892968" cy="1491916"/>
          </a:xfrm>
          <a:prstGeom prst="rect">
            <a:avLst/>
          </a:prstGeom>
          <a:solidFill>
            <a:srgbClr val="E289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qwerty</a:t>
            </a:r>
            <a:endParaRPr lang="en-US" sz="2800" b="1" dirty="0"/>
          </a:p>
        </p:txBody>
      </p:sp>
      <p:sp>
        <p:nvSpPr>
          <p:cNvPr id="5" name="Rectangle 4"/>
          <p:cNvSpPr/>
          <p:nvPr/>
        </p:nvSpPr>
        <p:spPr>
          <a:xfrm>
            <a:off x="4592599" y="4390037"/>
            <a:ext cx="1892968" cy="14919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24831</a:t>
            </a:r>
            <a:endParaRPr lang="en-US" sz="2800" b="1" dirty="0"/>
          </a:p>
        </p:txBody>
      </p:sp>
      <p:sp>
        <p:nvSpPr>
          <p:cNvPr id="6" name="Right Arrow 5"/>
          <p:cNvSpPr/>
          <p:nvPr/>
        </p:nvSpPr>
        <p:spPr>
          <a:xfrm>
            <a:off x="6790367" y="5043753"/>
            <a:ext cx="1684421" cy="18448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985461" y="4232731"/>
            <a:ext cx="14036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sz="2400" b="1" dirty="0" smtClean="0"/>
              <a:t>Hash</a:t>
            </a:r>
            <a:endParaRPr lang="en-US" sz="2400" b="1" dirty="0"/>
          </a:p>
          <a:p>
            <a:pPr algn="ctr"/>
            <a:r>
              <a:rPr lang="en-US" sz="2400" b="1" dirty="0" smtClean="0"/>
              <a:t>function</a:t>
            </a:r>
          </a:p>
        </p:txBody>
      </p:sp>
      <p:sp>
        <p:nvSpPr>
          <p:cNvPr id="8" name="Cross 7"/>
          <p:cNvSpPr/>
          <p:nvPr/>
        </p:nvSpPr>
        <p:spPr>
          <a:xfrm>
            <a:off x="3847574" y="4987141"/>
            <a:ext cx="464288" cy="464288"/>
          </a:xfrm>
          <a:prstGeom prst="plus">
            <a:avLst>
              <a:gd name="adj" fmla="val 447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889040" y="4390037"/>
            <a:ext cx="1892968" cy="149191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Hash</a:t>
            </a:r>
            <a:endParaRPr lang="en-US" sz="2800" dirty="0"/>
          </a:p>
        </p:txBody>
      </p:sp>
      <p:sp>
        <p:nvSpPr>
          <p:cNvPr id="12" name="Arc 11"/>
          <p:cNvSpPr/>
          <p:nvPr/>
        </p:nvSpPr>
        <p:spPr>
          <a:xfrm rot="20828320">
            <a:off x="5771118" y="2869854"/>
            <a:ext cx="3722915" cy="3619200"/>
          </a:xfrm>
          <a:prstGeom prst="arc">
            <a:avLst>
              <a:gd name="adj1" fmla="val 12682586"/>
              <a:gd name="adj2" fmla="val 21507558"/>
            </a:avLst>
          </a:prstGeom>
          <a:ln w="38100">
            <a:head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1608800" y="1808687"/>
            <a:ext cx="2198948" cy="647114"/>
          </a:xfrm>
          <a:prstGeom prst="roundRect">
            <a:avLst>
              <a:gd name="adj" fmla="val 362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Salt Rounds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Level</a:t>
            </a:r>
            <a:r>
              <a:rPr lang="en-US" sz="3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4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69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70618"/>
            <a:ext cx="9601200" cy="1485900"/>
          </a:xfrm>
        </p:spPr>
        <p:txBody>
          <a:bodyPr/>
          <a:lstStyle/>
          <a:p>
            <a:r>
              <a:rPr lang="en-US" sz="3600" b="1" dirty="0"/>
              <a:t>bcrypt.js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71600" y="4275809"/>
            <a:ext cx="7830349" cy="212365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lIns="365760" tIns="365760" rIns="365760" bIns="365760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 </a:t>
            </a:r>
            <a:r>
              <a:rPr lang="en-US" dirty="0" smtClean="0">
                <a:solidFill>
                  <a:srgbClr val="FFFF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bcrypt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(“bcrypt”)</a:t>
            </a:r>
          </a:p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 </a:t>
            </a:r>
            <a:r>
              <a:rPr lang="en-US" dirty="0" smtClean="0">
                <a:solidFill>
                  <a:srgbClr val="FFFF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saltrounds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10</a:t>
            </a:r>
          </a:p>
          <a:p>
            <a:r>
              <a:rPr lang="en-US" dirty="0" smtClean="0">
                <a:solidFill>
                  <a:srgbClr val="FFFF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bcrypt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.hash(</a:t>
            </a:r>
            <a:r>
              <a:rPr lang="en-US" dirty="0" smtClean="0">
                <a:solidFill>
                  <a:srgbClr val="FFFF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password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smtClean="0">
                <a:solidFill>
                  <a:srgbClr val="FFFFC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saltrounds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err, hash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.......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1371600" y="2294649"/>
            <a:ext cx="9347811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bcrypt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212529"/>
                </a:solidFill>
                <a:effectLst/>
                <a:latin typeface="+mn-lt"/>
              </a:rPr>
              <a:t> npm package is a JavaScript implementation of the bcrypt password hashing function that allows you to easily create a hash out of a password 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string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212529"/>
                </a:solidFill>
                <a:effectLst/>
                <a:latin typeface="+mn-lt"/>
              </a:rPr>
              <a:t>.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Level</a:t>
            </a:r>
            <a:r>
              <a:rPr lang="en-US" sz="3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4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85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 5 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OAuth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82352" y="2862709"/>
            <a:ext cx="3888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Open Authorization</a:t>
            </a:r>
            <a:endParaRPr lang="en-US" sz="3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527147"/>
            <a:ext cx="1417997" cy="13555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82352" y="4138493"/>
            <a:ext cx="77794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OAuth is a way to get access to protected data from an application. It's safer and more secure than asking users to log in with passwords.</a:t>
            </a:r>
          </a:p>
        </p:txBody>
      </p:sp>
    </p:spTree>
    <p:extLst>
      <p:ext uri="{BB962C8B-B14F-4D97-AF65-F5344CB8AC3E}">
        <p14:creationId xmlns:p14="http://schemas.microsoft.com/office/powerpoint/2010/main" val="199872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0112661" y="2857279"/>
            <a:ext cx="1750423" cy="1711235"/>
          </a:xfrm>
          <a:prstGeom prst="ellipse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freezing" dir="t"/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8445640" y="3544373"/>
            <a:ext cx="1345476" cy="463732"/>
          </a:xfrm>
          <a:prstGeom prst="roundRect">
            <a:avLst>
              <a:gd name="adj" fmla="val 33334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Level 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672046" y="2442754"/>
            <a:ext cx="48201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Storing usernames and passwords in plain text.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1672046" y="4568514"/>
            <a:ext cx="6452049" cy="120032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“email” : abc@g.com,</a:t>
            </a:r>
          </a:p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“password” : “123”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Level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5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Alternate Process 2"/>
          <p:cNvSpPr/>
          <p:nvPr/>
        </p:nvSpPr>
        <p:spPr>
          <a:xfrm>
            <a:off x="2560320" y="1580343"/>
            <a:ext cx="1969477" cy="1153551"/>
          </a:xfrm>
          <a:prstGeom prst="flowChartAlternateProcess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Facebook</a:t>
            </a:r>
            <a:endParaRPr lang="en-US" sz="2400" dirty="0"/>
          </a:p>
        </p:txBody>
      </p:sp>
      <p:sp>
        <p:nvSpPr>
          <p:cNvPr id="4" name="Flowchart: Alternate Process 3"/>
          <p:cNvSpPr/>
          <p:nvPr/>
        </p:nvSpPr>
        <p:spPr>
          <a:xfrm>
            <a:off x="8016240" y="1580342"/>
            <a:ext cx="1969477" cy="1153551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2060"/>
                </a:solidFill>
              </a:rPr>
              <a:t>Bracebook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 rot="10800000">
            <a:off x="4859215" y="1729410"/>
            <a:ext cx="2827606" cy="225083"/>
          </a:xfrm>
          <a:prstGeom prst="rightArrow">
            <a:avLst>
              <a:gd name="adj1" fmla="val 50000"/>
              <a:gd name="adj2" fmla="val 183536"/>
            </a:avLst>
          </a:prstGeom>
          <a:solidFill>
            <a:schemeClr val="accent5">
              <a:lumMod val="75000"/>
            </a:schemeClr>
          </a:solidFill>
          <a:ln w="1905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942427" y="2157117"/>
            <a:ext cx="983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POST</a:t>
            </a:r>
            <a:endParaRPr lang="en-US" sz="2800" dirty="0"/>
          </a:p>
        </p:txBody>
      </p:sp>
      <p:sp>
        <p:nvSpPr>
          <p:cNvPr id="9" name="Right Arrow 8"/>
          <p:cNvSpPr/>
          <p:nvPr/>
        </p:nvSpPr>
        <p:spPr>
          <a:xfrm>
            <a:off x="5008097" y="2621351"/>
            <a:ext cx="2827606" cy="225083"/>
          </a:xfrm>
          <a:prstGeom prst="rightArrow">
            <a:avLst>
              <a:gd name="adj1" fmla="val 50000"/>
              <a:gd name="adj2" fmla="val 183536"/>
            </a:avLst>
          </a:prstGeom>
          <a:solidFill>
            <a:srgbClr val="E4ECF1"/>
          </a:solidFill>
          <a:ln w="1905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027400" y="1300468"/>
            <a:ext cx="788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GET</a:t>
            </a:r>
            <a:endParaRPr lang="en-US" sz="28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010805"/>
              </p:ext>
            </p:extLst>
          </p:nvPr>
        </p:nvGraphicFramePr>
        <p:xfrm>
          <a:off x="1131496" y="4122057"/>
          <a:ext cx="4514562" cy="1833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7281">
                  <a:extLst>
                    <a:ext uri="{9D8B030D-6E8A-4147-A177-3AD203B41FA5}">
                      <a16:colId xmlns:a16="http://schemas.microsoft.com/office/drawing/2014/main" val="168422379"/>
                    </a:ext>
                  </a:extLst>
                </a:gridCol>
                <a:gridCol w="2257281">
                  <a:extLst>
                    <a:ext uri="{9D8B030D-6E8A-4147-A177-3AD203B41FA5}">
                      <a16:colId xmlns:a16="http://schemas.microsoft.com/office/drawing/2014/main" val="2165032685"/>
                    </a:ext>
                  </a:extLst>
                </a:gridCol>
              </a:tblGrid>
              <a:tr h="370878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Users</a:t>
                      </a:r>
                      <a:endParaRPr lang="en-US" sz="1800" dirty="0"/>
                    </a:p>
                  </a:txBody>
                  <a:tcPr>
                    <a:solidFill>
                      <a:srgbClr val="4D7D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717773"/>
                  </a:ext>
                </a:extLst>
              </a:tr>
              <a:tr h="360852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/>
                        <a:t>Name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/>
                        <a:t>Email</a:t>
                      </a: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730422"/>
                  </a:ext>
                </a:extLst>
              </a:tr>
              <a:tr h="3608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Ajay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aj@gmail.com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141271"/>
                  </a:ext>
                </a:extLst>
              </a:tr>
              <a:tr h="3608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Angela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angela@gmail.com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86568"/>
                  </a:ext>
                </a:extLst>
              </a:tr>
              <a:tr h="3608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Raju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raju@gmail.com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662224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Level</a:t>
            </a:r>
            <a:r>
              <a:rPr lang="en-US" sz="3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5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183537"/>
              </p:ext>
            </p:extLst>
          </p:nvPr>
        </p:nvGraphicFramePr>
        <p:xfrm>
          <a:off x="7394410" y="4122057"/>
          <a:ext cx="4514562" cy="1468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7281">
                  <a:extLst>
                    <a:ext uri="{9D8B030D-6E8A-4147-A177-3AD203B41FA5}">
                      <a16:colId xmlns:a16="http://schemas.microsoft.com/office/drawing/2014/main" val="168422379"/>
                    </a:ext>
                  </a:extLst>
                </a:gridCol>
                <a:gridCol w="2257281">
                  <a:extLst>
                    <a:ext uri="{9D8B030D-6E8A-4147-A177-3AD203B41FA5}">
                      <a16:colId xmlns:a16="http://schemas.microsoft.com/office/drawing/2014/main" val="2165032685"/>
                    </a:ext>
                  </a:extLst>
                </a:gridCol>
              </a:tblGrid>
              <a:tr h="370878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4D7D99"/>
                          </a:solidFill>
                        </a:rPr>
                        <a:t>Users</a:t>
                      </a:r>
                      <a:endParaRPr lang="en-US" sz="1800" dirty="0">
                        <a:solidFill>
                          <a:srgbClr val="4D7D99"/>
                        </a:solidFill>
                      </a:endParaRPr>
                    </a:p>
                  </a:txBody>
                  <a:tcPr>
                    <a:solidFill>
                      <a:srgbClr val="E4ECF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717773"/>
                  </a:ext>
                </a:extLst>
              </a:tr>
              <a:tr h="360852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/>
                        <a:t>Name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/>
                        <a:t>Email</a:t>
                      </a: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730422"/>
                  </a:ext>
                </a:extLst>
              </a:tr>
              <a:tr h="3608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Ajay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aj@gmail.com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141271"/>
                  </a:ext>
                </a:extLst>
              </a:tr>
              <a:tr h="3608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Angela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angela@gmail.com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86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131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Imlementing level-5 security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71600" y="2195146"/>
            <a:ext cx="100161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1: </a:t>
            </a:r>
            <a:r>
              <a:rPr lang="en-US" sz="2400" b="1" i="1" dirty="0" smtClean="0"/>
              <a:t>Set up your app</a:t>
            </a:r>
          </a:p>
          <a:p>
            <a:r>
              <a:rPr lang="en-US" sz="2400" b="1" dirty="0"/>
              <a:t>	</a:t>
            </a:r>
            <a:r>
              <a:rPr lang="en-US" sz="2400" b="1" dirty="0" smtClean="0"/>
              <a:t>	</a:t>
            </a:r>
            <a:r>
              <a:rPr lang="en-US" sz="2400" dirty="0" smtClean="0"/>
              <a:t>Telling these third parties about our app location. We have to set up 		our app their developer console and in return we’ll get App Id.</a:t>
            </a: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53" b="42758"/>
          <a:stretch/>
        </p:blipFill>
        <p:spPr>
          <a:xfrm>
            <a:off x="3384589" y="3952321"/>
            <a:ext cx="5990217" cy="258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1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28057" y="1653166"/>
            <a:ext cx="10177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2: </a:t>
            </a:r>
            <a:r>
              <a:rPr lang="en-US" sz="2400" b="1" i="1" dirty="0" smtClean="0"/>
              <a:t>Redirect to Authenticate</a:t>
            </a:r>
          </a:p>
          <a:p>
            <a:r>
              <a:rPr lang="en-US" sz="2400" b="1" dirty="0"/>
              <a:t>	</a:t>
            </a:r>
            <a:r>
              <a:rPr lang="en-US" sz="2400" b="1" dirty="0" smtClean="0"/>
              <a:t>	</a:t>
            </a:r>
            <a:r>
              <a:rPr lang="en-US" sz="2400" dirty="0"/>
              <a:t>G</a:t>
            </a:r>
            <a:r>
              <a:rPr lang="en-US" sz="2400" dirty="0" smtClean="0"/>
              <a:t>iving the users the option of registering account using these third 			party app on our login page.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31496" y="135435"/>
            <a:ext cx="5870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Implementing level 5 security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981200" y="3361174"/>
            <a:ext cx="4187371" cy="3010597"/>
          </a:xfrm>
          <a:prstGeom prst="round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18" t="25711" r="14545" b="16387"/>
          <a:stretch/>
        </p:blipFill>
        <p:spPr>
          <a:xfrm>
            <a:off x="2108526" y="3546145"/>
            <a:ext cx="3916330" cy="264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8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71599" y="1433178"/>
            <a:ext cx="10177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3: </a:t>
            </a:r>
            <a:r>
              <a:rPr lang="en-US" sz="2400" b="1" i="1" dirty="0" smtClean="0"/>
              <a:t>User Logs In</a:t>
            </a:r>
          </a:p>
          <a:p>
            <a:r>
              <a:rPr lang="en-US" sz="2400" b="1" dirty="0"/>
              <a:t>	</a:t>
            </a:r>
            <a:r>
              <a:rPr lang="en-US" sz="2400" b="1" dirty="0" smtClean="0"/>
              <a:t>	</a:t>
            </a:r>
            <a:r>
              <a:rPr lang="en-US" sz="2400" dirty="0" smtClean="0"/>
              <a:t> take users to the actual third party website(facebook, google, apple) 		 and they login their using their actual credentials.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31496" y="135435"/>
            <a:ext cx="5870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Implementing level 5 security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20" y="2965604"/>
            <a:ext cx="3753789" cy="357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4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31496" y="135435"/>
            <a:ext cx="5870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Implementing level 5 security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31496" y="1582392"/>
            <a:ext cx="10177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4: </a:t>
            </a:r>
            <a:r>
              <a:rPr lang="en-US" sz="2400" b="1" i="1" dirty="0" smtClean="0"/>
              <a:t>User Grants Permissions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User reviews the permissions that our website is asking for.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7" t="10565" r="29546" b="29937"/>
          <a:stretch/>
        </p:blipFill>
        <p:spPr>
          <a:xfrm>
            <a:off x="4066691" y="2718189"/>
            <a:ext cx="4093028" cy="378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034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88719" y="1233910"/>
            <a:ext cx="10177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5: </a:t>
            </a:r>
            <a:r>
              <a:rPr lang="en-US" sz="2400" b="1" i="1" dirty="0" smtClean="0"/>
              <a:t>Receive Authorization code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After successful login our app will receive authorization code. Which 		allows us to check that the user actual signed in to Facebook.</a:t>
            </a:r>
          </a:p>
        </p:txBody>
      </p:sp>
      <p:sp>
        <p:nvSpPr>
          <p:cNvPr id="4" name="Flowchart: Alternate Process 3"/>
          <p:cNvSpPr/>
          <p:nvPr/>
        </p:nvSpPr>
        <p:spPr>
          <a:xfrm>
            <a:off x="2197250" y="3244226"/>
            <a:ext cx="2182266" cy="1885072"/>
          </a:xfrm>
          <a:prstGeom prst="flowChartAlternateProcess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Facebook</a:t>
            </a:r>
          </a:p>
          <a:p>
            <a:pPr algn="ctr"/>
            <a:endParaRPr lang="en-US" sz="2400" dirty="0" smtClean="0"/>
          </a:p>
          <a:p>
            <a:pPr algn="ctr"/>
            <a:endParaRPr lang="en-US" sz="2400" dirty="0" smtClean="0"/>
          </a:p>
          <a:p>
            <a:pPr algn="ctr"/>
            <a:endParaRPr lang="en-US" sz="2400" dirty="0"/>
          </a:p>
        </p:txBody>
      </p:sp>
      <p:sp>
        <p:nvSpPr>
          <p:cNvPr id="5" name="Flowchart: Alternate Process 4"/>
          <p:cNvSpPr/>
          <p:nvPr/>
        </p:nvSpPr>
        <p:spPr>
          <a:xfrm>
            <a:off x="7781555" y="3287372"/>
            <a:ext cx="1969477" cy="1841926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2060"/>
                </a:solidFill>
              </a:rPr>
              <a:t>Bracebook</a:t>
            </a:r>
          </a:p>
          <a:p>
            <a:pPr algn="ctr"/>
            <a:endParaRPr lang="en-US" sz="2400" dirty="0" smtClean="0">
              <a:solidFill>
                <a:srgbClr val="002060"/>
              </a:solidFill>
            </a:endParaRPr>
          </a:p>
          <a:p>
            <a:pPr algn="ctr"/>
            <a:endParaRPr lang="en-US" sz="2400" dirty="0" smtClean="0">
              <a:solidFill>
                <a:srgbClr val="002060"/>
              </a:solidFill>
            </a:endParaRPr>
          </a:p>
          <a:p>
            <a:pPr algn="ctr"/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4787480" y="4328381"/>
            <a:ext cx="2827606" cy="225083"/>
          </a:xfrm>
          <a:prstGeom prst="rightArrow">
            <a:avLst>
              <a:gd name="adj1" fmla="val 50000"/>
              <a:gd name="adj2" fmla="val 183536"/>
            </a:avLst>
          </a:prstGeom>
          <a:solidFill>
            <a:srgbClr val="00B0F0"/>
          </a:solidFill>
          <a:ln w="1905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8266418" y="3941047"/>
            <a:ext cx="999749" cy="999749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</a:t>
            </a:r>
          </a:p>
          <a:p>
            <a:pPr algn="ctr"/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788508" y="3941046"/>
            <a:ext cx="999749" cy="999749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</a:t>
            </a:r>
          </a:p>
          <a:p>
            <a:pPr algn="ctr"/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31496" y="135435"/>
            <a:ext cx="5870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Implementing level 5 security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034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78669" y="1186520"/>
            <a:ext cx="10177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Step 6: </a:t>
            </a:r>
            <a:r>
              <a:rPr lang="en-US" sz="2400" b="1" i="1" dirty="0" smtClean="0"/>
              <a:t>Exchange AuthCode for Access Token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Allows us to check that the user actual signed to Facebook. </a:t>
            </a:r>
          </a:p>
        </p:txBody>
      </p:sp>
      <p:sp>
        <p:nvSpPr>
          <p:cNvPr id="4" name="Flowchart: Alternate Process 3"/>
          <p:cNvSpPr/>
          <p:nvPr/>
        </p:nvSpPr>
        <p:spPr>
          <a:xfrm>
            <a:off x="3201070" y="2546918"/>
            <a:ext cx="1884841" cy="1628152"/>
          </a:xfrm>
          <a:prstGeom prst="flowChartAlternateProcess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Facebook</a:t>
            </a:r>
          </a:p>
          <a:p>
            <a:pPr algn="ctr"/>
            <a:endParaRPr lang="en-US" sz="2400" dirty="0" smtClean="0"/>
          </a:p>
          <a:p>
            <a:pPr algn="ctr"/>
            <a:endParaRPr lang="en-US" sz="2400" dirty="0" smtClean="0"/>
          </a:p>
          <a:p>
            <a:pPr algn="ctr"/>
            <a:endParaRPr lang="en-US" sz="2400" dirty="0"/>
          </a:p>
        </p:txBody>
      </p:sp>
      <p:sp>
        <p:nvSpPr>
          <p:cNvPr id="5" name="Flowchart: Alternate Process 4"/>
          <p:cNvSpPr/>
          <p:nvPr/>
        </p:nvSpPr>
        <p:spPr>
          <a:xfrm>
            <a:off x="7993694" y="2546918"/>
            <a:ext cx="1662103" cy="1628152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rgbClr val="002060"/>
                </a:solidFill>
              </a:rPr>
              <a:t>Bracebook</a:t>
            </a:r>
          </a:p>
          <a:p>
            <a:pPr algn="ctr"/>
            <a:endParaRPr lang="en-US" sz="2400" dirty="0" smtClean="0">
              <a:solidFill>
                <a:srgbClr val="002060"/>
              </a:solidFill>
            </a:endParaRPr>
          </a:p>
          <a:p>
            <a:pPr algn="ctr"/>
            <a:endParaRPr lang="en-US" sz="2400" dirty="0" smtClean="0">
              <a:solidFill>
                <a:srgbClr val="002060"/>
              </a:solidFill>
            </a:endParaRPr>
          </a:p>
          <a:p>
            <a:pPr algn="ctr"/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0800000">
            <a:off x="5132798" y="3395666"/>
            <a:ext cx="2814008" cy="183820"/>
          </a:xfrm>
          <a:prstGeom prst="rightArrow">
            <a:avLst>
              <a:gd name="adj1" fmla="val 29957"/>
              <a:gd name="adj2" fmla="val 189979"/>
            </a:avLst>
          </a:prstGeom>
          <a:solidFill>
            <a:srgbClr val="00B0F0"/>
          </a:solidFill>
          <a:ln w="1905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3715805" y="3165898"/>
            <a:ext cx="905304" cy="82717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Auth</a:t>
            </a:r>
          </a:p>
          <a:p>
            <a:pPr algn="ctr"/>
            <a:r>
              <a:rPr lang="en-US" sz="1400" dirty="0" smtClean="0"/>
              <a:t>Code</a:t>
            </a:r>
            <a:endParaRPr lang="en-US" sz="1400" dirty="0"/>
          </a:p>
        </p:txBody>
      </p:sp>
      <p:sp>
        <p:nvSpPr>
          <p:cNvPr id="8" name="Flowchart: Alternate Process 7"/>
          <p:cNvSpPr/>
          <p:nvPr/>
        </p:nvSpPr>
        <p:spPr>
          <a:xfrm>
            <a:off x="3245387" y="5029513"/>
            <a:ext cx="1994873" cy="1574487"/>
          </a:xfrm>
          <a:prstGeom prst="flowChartAlternateProcess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Facebook</a:t>
            </a:r>
          </a:p>
          <a:p>
            <a:pPr algn="ctr"/>
            <a:endParaRPr lang="en-US" sz="2400" dirty="0" smtClean="0"/>
          </a:p>
          <a:p>
            <a:pPr algn="ctr"/>
            <a:endParaRPr lang="en-US" sz="2400" dirty="0" smtClean="0"/>
          </a:p>
          <a:p>
            <a:pPr algn="ctr"/>
            <a:endParaRPr lang="en-US" sz="2400" dirty="0"/>
          </a:p>
        </p:txBody>
      </p:sp>
      <p:sp>
        <p:nvSpPr>
          <p:cNvPr id="9" name="Flowchart: Alternate Process 8"/>
          <p:cNvSpPr/>
          <p:nvPr/>
        </p:nvSpPr>
        <p:spPr>
          <a:xfrm>
            <a:off x="8038011" y="5029513"/>
            <a:ext cx="1759132" cy="1574487"/>
          </a:xfrm>
          <a:prstGeom prst="flowChartAlternateProcess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rgbClr val="002060"/>
                </a:solidFill>
              </a:rPr>
              <a:t>Bracebook</a:t>
            </a:r>
          </a:p>
          <a:p>
            <a:pPr algn="ctr"/>
            <a:endParaRPr lang="en-US" sz="2400" dirty="0" smtClean="0">
              <a:solidFill>
                <a:srgbClr val="002060"/>
              </a:solidFill>
            </a:endParaRPr>
          </a:p>
          <a:p>
            <a:pPr algn="ctr"/>
            <a:endParaRPr lang="en-US" sz="2400" dirty="0" smtClean="0">
              <a:solidFill>
                <a:srgbClr val="002060"/>
              </a:solidFill>
            </a:endParaRPr>
          </a:p>
          <a:p>
            <a:pPr algn="ctr"/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8356970" y="5662560"/>
            <a:ext cx="1047092" cy="850593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Access</a:t>
            </a:r>
          </a:p>
          <a:p>
            <a:pPr algn="ctr"/>
            <a:r>
              <a:rPr lang="en-US" sz="1400" dirty="0" smtClean="0"/>
              <a:t>Token</a:t>
            </a:r>
            <a:endParaRPr lang="en-US" sz="1400" dirty="0"/>
          </a:p>
        </p:txBody>
      </p:sp>
      <p:sp>
        <p:nvSpPr>
          <p:cNvPr id="12" name="Oval 11"/>
          <p:cNvSpPr/>
          <p:nvPr/>
        </p:nvSpPr>
        <p:spPr>
          <a:xfrm>
            <a:off x="3693138" y="5662559"/>
            <a:ext cx="1047092" cy="850593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Access</a:t>
            </a:r>
          </a:p>
          <a:p>
            <a:pPr algn="ctr"/>
            <a:r>
              <a:rPr lang="en-US" sz="1400" dirty="0" smtClean="0"/>
              <a:t>Token</a:t>
            </a:r>
            <a:endParaRPr lang="en-US" sz="1400" dirty="0"/>
          </a:p>
        </p:txBody>
      </p:sp>
      <p:sp>
        <p:nvSpPr>
          <p:cNvPr id="13" name="Oval 12"/>
          <p:cNvSpPr/>
          <p:nvPr/>
        </p:nvSpPr>
        <p:spPr>
          <a:xfrm>
            <a:off x="8397060" y="3165898"/>
            <a:ext cx="905304" cy="82717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Auth</a:t>
            </a:r>
          </a:p>
          <a:p>
            <a:pPr algn="ctr"/>
            <a:r>
              <a:rPr lang="en-US" sz="1400" dirty="0" smtClean="0"/>
              <a:t>Code</a:t>
            </a:r>
            <a:endParaRPr lang="en-US" sz="1400" dirty="0"/>
          </a:p>
        </p:txBody>
      </p:sp>
      <p:sp>
        <p:nvSpPr>
          <p:cNvPr id="14" name="Right Arrow 13"/>
          <p:cNvSpPr/>
          <p:nvPr/>
        </p:nvSpPr>
        <p:spPr>
          <a:xfrm>
            <a:off x="5240260" y="5849766"/>
            <a:ext cx="2814008" cy="183820"/>
          </a:xfrm>
          <a:prstGeom prst="rightArrow">
            <a:avLst>
              <a:gd name="adj1" fmla="val 29957"/>
              <a:gd name="adj2" fmla="val 189979"/>
            </a:avLst>
          </a:prstGeom>
          <a:solidFill>
            <a:srgbClr val="E4ECF1"/>
          </a:solidFill>
          <a:ln w="19050" cmpd="sng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131496" y="135435"/>
            <a:ext cx="5870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Implementing level 5 security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844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1814" y="3234871"/>
            <a:ext cx="9601200" cy="2240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smtClean="0"/>
              <a:t>Highest level of security.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smtClean="0"/>
              <a:t>Provides users a familiar interface and fast registration process.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smtClean="0"/>
              <a:t>We don’t need to store the passwords, so we don’t need to take care of their security.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31496" y="135435"/>
            <a:ext cx="5870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Implementing level 5 security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5389" y="1056594"/>
            <a:ext cx="2905125" cy="243735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271814" y="2075543"/>
            <a:ext cx="11339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Pros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40260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8914" y="1204686"/>
            <a:ext cx="4114800" cy="1277256"/>
          </a:xfrm>
        </p:spPr>
        <p:txBody>
          <a:bodyPr>
            <a:noAutofit/>
          </a:bodyPr>
          <a:lstStyle/>
          <a:p>
            <a:r>
              <a:rPr lang="en-US" sz="8000" dirty="0" smtClean="0"/>
              <a:t>THANKS</a:t>
            </a:r>
            <a:endParaRPr lang="en-US" sz="80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428446" y="3582850"/>
            <a:ext cx="4223657" cy="2354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 smtClean="0"/>
              <a:t>BY:</a:t>
            </a:r>
          </a:p>
          <a:p>
            <a:endParaRPr lang="en-US" sz="3200" i="1" dirty="0" smtClean="0"/>
          </a:p>
          <a:p>
            <a:r>
              <a:rPr lang="en-US" sz="3200" b="1" dirty="0" smtClean="0"/>
              <a:t>Jasveer Singh </a:t>
            </a:r>
            <a:r>
              <a:rPr lang="en-US" sz="2400" dirty="0" smtClean="0"/>
              <a:t>(190280060)</a:t>
            </a:r>
          </a:p>
          <a:p>
            <a:endParaRPr lang="en-US" sz="2400" dirty="0" smtClean="0"/>
          </a:p>
          <a:p>
            <a:r>
              <a:rPr lang="en-US" sz="3200" b="1" dirty="0" smtClean="0"/>
              <a:t>Parshant Khichi </a:t>
            </a:r>
            <a:r>
              <a:rPr lang="en-US" sz="2400" dirty="0" smtClean="0"/>
              <a:t>(190280089)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49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Risks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51143" y="3081285"/>
            <a:ext cx="80336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Employees can access any user’s password.</a:t>
            </a:r>
          </a:p>
          <a:p>
            <a:endParaRPr lang="en-US" sz="2800" dirty="0" smtClean="0"/>
          </a:p>
          <a:p>
            <a:r>
              <a:rPr lang="en-US" sz="2800" dirty="0" smtClean="0"/>
              <a:t>If someone hacks into our server than this could be pretty good loot for them.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428" y="2122924"/>
            <a:ext cx="865163" cy="8651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806" y="4464366"/>
            <a:ext cx="3661276" cy="2271407"/>
          </a:xfrm>
          <a:prstGeom prst="rect">
            <a:avLst/>
          </a:prstGeom>
        </p:spPr>
      </p:pic>
      <p:sp>
        <p:nvSpPr>
          <p:cNvPr id="10" name="Flowchart: Sequential Access Storage 9"/>
          <p:cNvSpPr/>
          <p:nvPr/>
        </p:nvSpPr>
        <p:spPr>
          <a:xfrm rot="932737">
            <a:off x="8820887" y="4398683"/>
            <a:ext cx="1727827" cy="987923"/>
          </a:xfrm>
          <a:prstGeom prst="flowChartMagnetic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What an Idiot….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74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 2  </a:t>
            </a: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</a:rPr>
              <a:t>Encryption </a:t>
            </a:r>
            <a:endParaRPr lang="en-US" sz="3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74056" y="3387932"/>
            <a:ext cx="95644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Converting information into secret code that hides the information’s true meaning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2431110" y="5388994"/>
            <a:ext cx="2581156" cy="5847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7030A0"/>
                </a:solidFill>
              </a:rPr>
              <a:t>S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 smtClean="0">
                <a:solidFill>
                  <a:srgbClr val="002060"/>
                </a:solidFill>
              </a:rPr>
              <a:t>E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 smtClean="0">
                <a:solidFill>
                  <a:srgbClr val="0070C0"/>
                </a:solidFill>
              </a:rPr>
              <a:t>C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 smtClean="0">
                <a:solidFill>
                  <a:srgbClr val="FF0000"/>
                </a:solidFill>
              </a:rPr>
              <a:t>R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 smtClean="0">
                <a:solidFill>
                  <a:srgbClr val="92D050"/>
                </a:solidFill>
              </a:rPr>
              <a:t>E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 smtClean="0">
                <a:solidFill>
                  <a:srgbClr val="FFFF00"/>
                </a:solidFill>
              </a:rPr>
              <a:t>T</a:t>
            </a:r>
            <a:endParaRPr lang="en-US" sz="3200" b="1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60905" y="5388994"/>
            <a:ext cx="2683748" cy="584775"/>
          </a:xfrm>
          <a:prstGeom prst="rect">
            <a:avLst/>
          </a:prstGeom>
          <a:solidFill>
            <a:srgbClr val="F0D9A5"/>
          </a:solidFill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3C4E71"/>
                </a:solidFill>
              </a:rPr>
              <a:t>E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 smtClean="0">
                <a:solidFill>
                  <a:srgbClr val="FF0000"/>
                </a:solidFill>
              </a:rPr>
              <a:t>R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 smtClean="0">
                <a:solidFill>
                  <a:srgbClr val="FFFF00"/>
                </a:solidFill>
              </a:rPr>
              <a:t>T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 smtClean="0">
                <a:solidFill>
                  <a:srgbClr val="92D050"/>
                </a:solidFill>
              </a:rPr>
              <a:t>E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 smtClean="0">
                <a:solidFill>
                  <a:srgbClr val="0070C0"/>
                </a:solidFill>
              </a:rPr>
              <a:t>C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sz="3200" b="1" dirty="0">
                <a:solidFill>
                  <a:srgbClr val="7030A0"/>
                </a:solidFill>
              </a:rPr>
              <a:t>S</a:t>
            </a:r>
            <a:r>
              <a:rPr lang="en-US" sz="3200" b="1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792481" y="2335237"/>
            <a:ext cx="1977662" cy="647114"/>
          </a:xfrm>
          <a:prstGeom prst="roundRect">
            <a:avLst>
              <a:gd name="adj" fmla="val 362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Encryption</a:t>
            </a:r>
            <a:endParaRPr lang="en-US" sz="2800" dirty="0"/>
          </a:p>
        </p:txBody>
      </p:sp>
      <p:sp>
        <p:nvSpPr>
          <p:cNvPr id="10" name="Right Arrow 9"/>
          <p:cNvSpPr/>
          <p:nvPr/>
        </p:nvSpPr>
        <p:spPr>
          <a:xfrm>
            <a:off x="5081919" y="5579300"/>
            <a:ext cx="2709333" cy="204162"/>
          </a:xfrm>
          <a:prstGeom prst="rightArrow">
            <a:avLst>
              <a:gd name="adj1" fmla="val 50000"/>
              <a:gd name="adj2" fmla="val 9830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9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812758" y="4000160"/>
            <a:ext cx="1892968" cy="149191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qwerty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52737" y="4000160"/>
            <a:ext cx="1892968" cy="14919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</a:t>
            </a:r>
            <a:endParaRPr lang="en-US" sz="2800" b="1" dirty="0"/>
          </a:p>
        </p:txBody>
      </p:sp>
      <p:sp>
        <p:nvSpPr>
          <p:cNvPr id="7" name="Right Arrow 6"/>
          <p:cNvSpPr/>
          <p:nvPr/>
        </p:nvSpPr>
        <p:spPr>
          <a:xfrm>
            <a:off x="7050505" y="4653876"/>
            <a:ext cx="1684421" cy="18448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245599" y="3842854"/>
            <a:ext cx="14036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sz="2400" b="1" dirty="0" smtClean="0"/>
              <a:t>Caesar</a:t>
            </a:r>
            <a:endParaRPr lang="en-US" sz="2400" b="1" dirty="0"/>
          </a:p>
          <a:p>
            <a:pPr algn="ctr"/>
            <a:r>
              <a:rPr lang="en-US" sz="2400" b="1" dirty="0" smtClean="0"/>
              <a:t>Cipher</a:t>
            </a:r>
          </a:p>
        </p:txBody>
      </p:sp>
      <p:sp>
        <p:nvSpPr>
          <p:cNvPr id="10" name="Cross 9"/>
          <p:cNvSpPr/>
          <p:nvPr/>
        </p:nvSpPr>
        <p:spPr>
          <a:xfrm>
            <a:off x="4107712" y="4597264"/>
            <a:ext cx="464288" cy="464288"/>
          </a:xfrm>
          <a:prstGeom prst="plus">
            <a:avLst>
              <a:gd name="adj" fmla="val 447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149178" y="4000160"/>
            <a:ext cx="1892968" cy="149191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rxfsuz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</a:rPr>
              <a:t>Level 2</a:t>
            </a:r>
            <a:endParaRPr lang="en-US" sz="3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46034" y="3538495"/>
            <a:ext cx="1426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</a:t>
            </a:r>
            <a:r>
              <a:rPr lang="en-US" sz="2400" dirty="0" smtClean="0"/>
              <a:t>assword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5472080" y="3538493"/>
            <a:ext cx="654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Key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7357311" y="3169163"/>
            <a:ext cx="11802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Cipher</a:t>
            </a:r>
          </a:p>
          <a:p>
            <a:pPr algn="ctr"/>
            <a:r>
              <a:rPr lang="en-US" sz="2400" dirty="0" smtClean="0"/>
              <a:t>Method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9343052" y="3538494"/>
            <a:ext cx="15052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Ciphertext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812758" y="1456746"/>
            <a:ext cx="1977662" cy="647114"/>
          </a:xfrm>
          <a:prstGeom prst="roundRect">
            <a:avLst>
              <a:gd name="adj" fmla="val 5797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Encryption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26894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812758" y="4197108"/>
            <a:ext cx="1892968" cy="149191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qwerty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6126954" y="4197107"/>
            <a:ext cx="1892968" cy="1491916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</a:t>
            </a:r>
            <a:endParaRPr lang="en-US" sz="2800" b="1" dirty="0"/>
          </a:p>
        </p:txBody>
      </p:sp>
      <p:sp>
        <p:nvSpPr>
          <p:cNvPr id="5" name="Right Arrow 4"/>
          <p:cNvSpPr/>
          <p:nvPr/>
        </p:nvSpPr>
        <p:spPr>
          <a:xfrm rot="10800000">
            <a:off x="4110406" y="4804654"/>
            <a:ext cx="1684421" cy="18448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305500" y="3993632"/>
            <a:ext cx="14036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sz="2400" b="1" dirty="0" smtClean="0"/>
              <a:t>Caesar</a:t>
            </a:r>
            <a:endParaRPr lang="en-US" sz="2400" b="1" dirty="0"/>
          </a:p>
          <a:p>
            <a:pPr algn="ctr"/>
            <a:r>
              <a:rPr lang="en-US" sz="2400" b="1" dirty="0" smtClean="0"/>
              <a:t>Cipher</a:t>
            </a:r>
          </a:p>
        </p:txBody>
      </p:sp>
      <p:sp>
        <p:nvSpPr>
          <p:cNvPr id="7" name="Cross 6"/>
          <p:cNvSpPr/>
          <p:nvPr/>
        </p:nvSpPr>
        <p:spPr>
          <a:xfrm>
            <a:off x="8352406" y="4710921"/>
            <a:ext cx="464288" cy="464288"/>
          </a:xfrm>
          <a:prstGeom prst="plus">
            <a:avLst>
              <a:gd name="adj" fmla="val 447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149178" y="4197108"/>
            <a:ext cx="1892968" cy="149191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rxfsuz</a:t>
            </a:r>
            <a:endParaRPr lang="en-US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046034" y="3735443"/>
            <a:ext cx="1426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</a:t>
            </a:r>
            <a:r>
              <a:rPr lang="en-US" sz="2400" dirty="0" smtClean="0"/>
              <a:t>assword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746297" y="3735440"/>
            <a:ext cx="654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Key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417212" y="3319941"/>
            <a:ext cx="11802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Cipher</a:t>
            </a:r>
          </a:p>
          <a:p>
            <a:pPr algn="ctr"/>
            <a:r>
              <a:rPr lang="en-US" sz="2400" dirty="0" smtClean="0"/>
              <a:t>Method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9343052" y="3735442"/>
            <a:ext cx="15052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Ciphertext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812758" y="1456746"/>
            <a:ext cx="1977662" cy="647114"/>
          </a:xfrm>
          <a:prstGeom prst="roundRect">
            <a:avLst>
              <a:gd name="adj" fmla="val 5797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Decryption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</a:rPr>
              <a:t>Level 2</a:t>
            </a:r>
            <a:endParaRPr lang="en-US" sz="3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45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 smtClean="0"/>
              <a:t>Implementing level 2 security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502228" y="2129820"/>
            <a:ext cx="3912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m</a:t>
            </a:r>
            <a:r>
              <a:rPr lang="en-US" sz="3200" b="1" dirty="0" smtClean="0"/>
              <a:t>ongoose-encryption</a:t>
            </a:r>
            <a:endParaRPr lang="en-US" sz="32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502228" y="3132667"/>
            <a:ext cx="10305065" cy="92333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 lIns="274320" tIns="182880" rIns="274320" bIns="182880" rtlCol="0">
            <a:spAutoFit/>
          </a:bodyPr>
          <a:lstStyle/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ecret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“Thisisourlittlesecret”</a:t>
            </a:r>
          </a:p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userSchema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.plugin(encrypt, { secret: 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secret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, encryptedField: 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[“password”] 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02227" y="4739965"/>
            <a:ext cx="10305065" cy="147732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lIns="182880" tIns="182880" rIns="182880" bIns="182880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“email” : abc@g.com,</a:t>
            </a:r>
          </a:p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“_ct” :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YMZxfaAfc8avUNFnd8ga6YFb54KB4avH7bsBubJBbklusda==”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02227" y="2810358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ode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02227" y="4378306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Database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7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n 26"/>
          <p:cNvSpPr/>
          <p:nvPr/>
        </p:nvSpPr>
        <p:spPr>
          <a:xfrm>
            <a:off x="9824490" y="4616290"/>
            <a:ext cx="1593669" cy="1135614"/>
          </a:xfrm>
          <a:prstGeom prst="can">
            <a:avLst>
              <a:gd name="adj" fmla="val 50000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an 23"/>
          <p:cNvSpPr/>
          <p:nvPr/>
        </p:nvSpPr>
        <p:spPr>
          <a:xfrm>
            <a:off x="9824491" y="4055978"/>
            <a:ext cx="1593669" cy="1135614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843673" y="3664985"/>
            <a:ext cx="1243354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 Insert 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12997" y="4993778"/>
            <a:ext cx="1504707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 retrieve 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7" y="3216186"/>
            <a:ext cx="2788951" cy="2788951"/>
          </a:xfrm>
          <a:prstGeom prst="rect">
            <a:avLst/>
          </a:prstGeom>
        </p:spPr>
      </p:pic>
      <p:sp>
        <p:nvSpPr>
          <p:cNvPr id="9" name="Can 8"/>
          <p:cNvSpPr/>
          <p:nvPr/>
        </p:nvSpPr>
        <p:spPr>
          <a:xfrm>
            <a:off x="9824489" y="3494744"/>
            <a:ext cx="1596877" cy="1135614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136145" y="3422437"/>
            <a:ext cx="984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E28939"/>
                </a:solidFill>
              </a:rPr>
              <a:t>abcde</a:t>
            </a:r>
            <a:endParaRPr lang="en-US" sz="2400" b="1" dirty="0">
              <a:solidFill>
                <a:srgbClr val="E28939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37318" y="4756863"/>
            <a:ext cx="22043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B0F0"/>
                </a:solidFill>
              </a:rPr>
              <a:t>YMZxfaAfc8av</a:t>
            </a:r>
            <a:r>
              <a:rPr lang="en-US" sz="2000" b="1" dirty="0" smtClean="0">
                <a:solidFill>
                  <a:srgbClr val="00B0F0"/>
                </a:solidFill>
              </a:rPr>
              <a:t>...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29" name="Right Arrow 28"/>
          <p:cNvSpPr/>
          <p:nvPr/>
        </p:nvSpPr>
        <p:spPr>
          <a:xfrm rot="10800000">
            <a:off x="3406593" y="5156808"/>
            <a:ext cx="2309019" cy="206173"/>
          </a:xfrm>
          <a:prstGeom prst="rightArrow">
            <a:avLst>
              <a:gd name="adj1" fmla="val 50000"/>
              <a:gd name="adj2" fmla="val 129524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10800000">
            <a:off x="7217704" y="5166536"/>
            <a:ext cx="2490379" cy="215186"/>
          </a:xfrm>
          <a:prstGeom prst="rightArrow">
            <a:avLst>
              <a:gd name="adj1" fmla="val 50000"/>
              <a:gd name="adj2" fmla="val 129524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/>
          <p:cNvSpPr/>
          <p:nvPr/>
        </p:nvSpPr>
        <p:spPr>
          <a:xfrm>
            <a:off x="7087027" y="3833480"/>
            <a:ext cx="2623559" cy="229071"/>
          </a:xfrm>
          <a:prstGeom prst="rightArrow">
            <a:avLst>
              <a:gd name="adj1" fmla="val 50000"/>
              <a:gd name="adj2" fmla="val 129524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>
            <a:off x="3454361" y="3814332"/>
            <a:ext cx="2399229" cy="230913"/>
          </a:xfrm>
          <a:prstGeom prst="rightArrow">
            <a:avLst>
              <a:gd name="adj1" fmla="val 50000"/>
              <a:gd name="adj2" fmla="val 129524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7305243" y="3446157"/>
            <a:ext cx="22043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B0F0"/>
                </a:solidFill>
              </a:rPr>
              <a:t>YMZxfaAfc8av</a:t>
            </a:r>
            <a:r>
              <a:rPr lang="en-US" sz="2000" b="1" dirty="0" smtClean="0">
                <a:solidFill>
                  <a:srgbClr val="00B0F0"/>
                </a:solidFill>
              </a:rPr>
              <a:t>...</a:t>
            </a:r>
            <a:endParaRPr lang="en-US" sz="2000" b="1" dirty="0">
              <a:solidFill>
                <a:srgbClr val="00B0F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136145" y="4793723"/>
            <a:ext cx="9813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E28939"/>
                </a:solidFill>
              </a:rPr>
              <a:t>abcde</a:t>
            </a:r>
            <a:endParaRPr lang="en-US" sz="2400" b="1" dirty="0">
              <a:solidFill>
                <a:srgbClr val="E28939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53340" y="1737366"/>
            <a:ext cx="3912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m</a:t>
            </a:r>
            <a:r>
              <a:rPr lang="en-US" sz="3200" b="1" dirty="0" smtClean="0"/>
              <a:t>ongoose-encryption</a:t>
            </a:r>
            <a:endParaRPr lang="en-US" sz="32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131496" y="135435"/>
            <a:ext cx="1576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Level</a:t>
            </a:r>
            <a:r>
              <a:rPr lang="en-US" sz="3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2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02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1659467" y="2466975"/>
            <a:ext cx="1645708" cy="504825"/>
          </a:xfrm>
          <a:prstGeom prst="roundRect">
            <a:avLst>
              <a:gd name="adj" fmla="val 29874"/>
            </a:avLst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9467" y="525280"/>
            <a:ext cx="9601200" cy="14859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</a:rPr>
              <a:t>Using environment variables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dirty="0" smtClean="0"/>
              <a:t>.env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659467" y="2827867"/>
            <a:ext cx="8483600" cy="304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47875" y="2416589"/>
            <a:ext cx="719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.env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47875" y="3362123"/>
            <a:ext cx="55816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SECRET=Thisisourlittlesecret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API_KEY=shkanivphoibnvkhghf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019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510</Words>
  <Application>Microsoft Office PowerPoint</Application>
  <PresentationFormat>Widescreen</PresentationFormat>
  <Paragraphs>207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Calibri</vt:lpstr>
      <vt:lpstr>Consolas</vt:lpstr>
      <vt:lpstr>Franklin Gothic Book</vt:lpstr>
      <vt:lpstr>Wingdings</vt:lpstr>
      <vt:lpstr>Crop</vt:lpstr>
      <vt:lpstr>Levels of security for webapps</vt:lpstr>
      <vt:lpstr>PowerPoint Presentation</vt:lpstr>
      <vt:lpstr>Risks</vt:lpstr>
      <vt:lpstr>Level 2  Encryption </vt:lpstr>
      <vt:lpstr>PowerPoint Presentation</vt:lpstr>
      <vt:lpstr>PowerPoint Presentation</vt:lpstr>
      <vt:lpstr>Implementing level 2 security</vt:lpstr>
      <vt:lpstr>PowerPoint Presentation</vt:lpstr>
      <vt:lpstr>Using environment variables .env</vt:lpstr>
      <vt:lpstr>Level 3  Hashing</vt:lpstr>
      <vt:lpstr>PowerPoint Presentation</vt:lpstr>
      <vt:lpstr>PowerPoint Presentation</vt:lpstr>
      <vt:lpstr> </vt:lpstr>
      <vt:lpstr>md5</vt:lpstr>
      <vt:lpstr>Risks</vt:lpstr>
      <vt:lpstr>Level 4  - Salting and Hashing</vt:lpstr>
      <vt:lpstr>PowerPoint Presentation</vt:lpstr>
      <vt:lpstr>bcrypt.js</vt:lpstr>
      <vt:lpstr>Level 5  OAuth</vt:lpstr>
      <vt:lpstr>PowerPoint Presentation</vt:lpstr>
      <vt:lpstr>Imlementing level-5 security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2022-07-11T16:30:23Z</dcterms:created>
  <dcterms:modified xsi:type="dcterms:W3CDTF">2023-01-08T16:06:52Z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